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F956900-8B21-40EB-AD81-0AF12207C67D}" type="datetimeFigureOut">
              <a:rPr lang="ru-RU" smtClean="0"/>
              <a:t>24.01.2017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BD67DF-567E-4947-8B34-0D83440A1758}" type="slidenum">
              <a:rPr lang="ru-RU" smtClean="0"/>
              <a:t>‹#›</a:t>
            </a:fld>
            <a:endParaRPr lang="ru-RU"/>
          </a:p>
        </p:txBody>
      </p:sp>
    </p:spTree>
    <p:extLst>
      <p:ext uri="{BB962C8B-B14F-4D97-AF65-F5344CB8AC3E}">
        <p14:creationId xmlns:p14="http://schemas.microsoft.com/office/powerpoint/2010/main" val="214944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F956900-8B21-40EB-AD81-0AF12207C67D}" type="datetimeFigureOut">
              <a:rPr lang="ru-RU" smtClean="0"/>
              <a:t>24.01.2017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BD67DF-567E-4947-8B34-0D83440A1758}" type="slidenum">
              <a:rPr lang="ru-RU" smtClean="0"/>
              <a:t>‹#›</a:t>
            </a:fld>
            <a:endParaRPr lang="ru-RU"/>
          </a:p>
        </p:txBody>
      </p:sp>
    </p:spTree>
    <p:extLst>
      <p:ext uri="{BB962C8B-B14F-4D97-AF65-F5344CB8AC3E}">
        <p14:creationId xmlns:p14="http://schemas.microsoft.com/office/powerpoint/2010/main" val="6944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7F956900-8B21-40EB-AD81-0AF12207C67D}" type="datetimeFigureOut">
              <a:rPr lang="ru-RU" smtClean="0"/>
              <a:t>24.01.2017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BD67DF-567E-4947-8B34-0D83440A1758}" type="slidenum">
              <a:rPr lang="ru-RU" smtClean="0"/>
              <a:t>‹#›</a:t>
            </a:fld>
            <a:endParaRPr lang="ru-RU"/>
          </a:p>
        </p:txBody>
      </p:sp>
    </p:spTree>
    <p:extLst>
      <p:ext uri="{BB962C8B-B14F-4D97-AF65-F5344CB8AC3E}">
        <p14:creationId xmlns:p14="http://schemas.microsoft.com/office/powerpoint/2010/main" val="97394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7F956900-8B21-40EB-AD81-0AF12207C67D}" type="datetimeFigureOut">
              <a:rPr lang="ru-RU" smtClean="0"/>
              <a:t>24.01.2017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BD67DF-567E-4947-8B34-0D83440A1758}"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01373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F956900-8B21-40EB-AD81-0AF12207C67D}" type="datetimeFigureOut">
              <a:rPr lang="ru-RU" smtClean="0"/>
              <a:t>24.01.2017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BD67DF-567E-4947-8B34-0D83440A1758}" type="slidenum">
              <a:rPr lang="ru-RU" smtClean="0"/>
              <a:t>‹#›</a:t>
            </a:fld>
            <a:endParaRPr lang="ru-RU"/>
          </a:p>
        </p:txBody>
      </p:sp>
    </p:spTree>
    <p:extLst>
      <p:ext uri="{BB962C8B-B14F-4D97-AF65-F5344CB8AC3E}">
        <p14:creationId xmlns:p14="http://schemas.microsoft.com/office/powerpoint/2010/main" val="3798605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956900-8B21-40EB-AD81-0AF12207C67D}" type="datetimeFigureOut">
              <a:rPr lang="ru-RU" smtClean="0"/>
              <a:t>24.01.2017</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BD67DF-567E-4947-8B34-0D83440A1758}" type="slidenum">
              <a:rPr lang="ru-RU" smtClean="0"/>
              <a:t>‹#›</a:t>
            </a:fld>
            <a:endParaRPr lang="ru-RU"/>
          </a:p>
        </p:txBody>
      </p:sp>
    </p:spTree>
    <p:extLst>
      <p:ext uri="{BB962C8B-B14F-4D97-AF65-F5344CB8AC3E}">
        <p14:creationId xmlns:p14="http://schemas.microsoft.com/office/powerpoint/2010/main" val="3906207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956900-8B21-40EB-AD81-0AF12207C67D}" type="datetimeFigureOut">
              <a:rPr lang="ru-RU" smtClean="0"/>
              <a:t>24.01.2017</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BD67DF-567E-4947-8B34-0D83440A1758}" type="slidenum">
              <a:rPr lang="ru-RU" smtClean="0"/>
              <a:t>‹#›</a:t>
            </a:fld>
            <a:endParaRPr lang="ru-RU"/>
          </a:p>
        </p:txBody>
      </p:sp>
    </p:spTree>
    <p:extLst>
      <p:ext uri="{BB962C8B-B14F-4D97-AF65-F5344CB8AC3E}">
        <p14:creationId xmlns:p14="http://schemas.microsoft.com/office/powerpoint/2010/main" val="1313741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F956900-8B21-40EB-AD81-0AF12207C67D}" type="datetimeFigureOut">
              <a:rPr lang="ru-RU" smtClean="0"/>
              <a:t>24.01.2017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BD67DF-567E-4947-8B34-0D83440A1758}" type="slidenum">
              <a:rPr lang="ru-RU" smtClean="0"/>
              <a:t>‹#›</a:t>
            </a:fld>
            <a:endParaRPr lang="ru-RU"/>
          </a:p>
        </p:txBody>
      </p:sp>
    </p:spTree>
    <p:extLst>
      <p:ext uri="{BB962C8B-B14F-4D97-AF65-F5344CB8AC3E}">
        <p14:creationId xmlns:p14="http://schemas.microsoft.com/office/powerpoint/2010/main" val="3200223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F956900-8B21-40EB-AD81-0AF12207C67D}" type="datetimeFigureOut">
              <a:rPr lang="ru-RU" smtClean="0"/>
              <a:t>24.01.2017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BD67DF-567E-4947-8B34-0D83440A1758}" type="slidenum">
              <a:rPr lang="ru-RU" smtClean="0"/>
              <a:t>‹#›</a:t>
            </a:fld>
            <a:endParaRPr lang="ru-RU"/>
          </a:p>
        </p:txBody>
      </p:sp>
    </p:spTree>
    <p:extLst>
      <p:ext uri="{BB962C8B-B14F-4D97-AF65-F5344CB8AC3E}">
        <p14:creationId xmlns:p14="http://schemas.microsoft.com/office/powerpoint/2010/main" val="274111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7F956900-8B21-40EB-AD81-0AF12207C67D}" type="datetimeFigureOut">
              <a:rPr lang="ru-RU" smtClean="0"/>
              <a:t>24.01.2017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BD67DF-567E-4947-8B34-0D83440A1758}" type="slidenum">
              <a:rPr lang="ru-RU" smtClean="0"/>
              <a:t>‹#›</a:t>
            </a:fld>
            <a:endParaRPr lang="ru-RU"/>
          </a:p>
        </p:txBody>
      </p:sp>
    </p:spTree>
    <p:extLst>
      <p:ext uri="{BB962C8B-B14F-4D97-AF65-F5344CB8AC3E}">
        <p14:creationId xmlns:p14="http://schemas.microsoft.com/office/powerpoint/2010/main" val="323635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F956900-8B21-40EB-AD81-0AF12207C67D}" type="datetimeFigureOut">
              <a:rPr lang="ru-RU" smtClean="0"/>
              <a:t>24.01.2017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BD67DF-567E-4947-8B34-0D83440A1758}" type="slidenum">
              <a:rPr lang="ru-RU" smtClean="0"/>
              <a:t>‹#›</a:t>
            </a:fld>
            <a:endParaRPr lang="ru-RU"/>
          </a:p>
        </p:txBody>
      </p:sp>
    </p:spTree>
    <p:extLst>
      <p:ext uri="{BB962C8B-B14F-4D97-AF65-F5344CB8AC3E}">
        <p14:creationId xmlns:p14="http://schemas.microsoft.com/office/powerpoint/2010/main" val="265419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F956900-8B21-40EB-AD81-0AF12207C67D}" type="datetimeFigureOut">
              <a:rPr lang="ru-RU" smtClean="0"/>
              <a:t>24.01.2017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BD67DF-567E-4947-8B34-0D83440A1758}" type="slidenum">
              <a:rPr lang="ru-RU" smtClean="0"/>
              <a:t>‹#›</a:t>
            </a:fld>
            <a:endParaRPr lang="ru-RU"/>
          </a:p>
        </p:txBody>
      </p:sp>
    </p:spTree>
    <p:extLst>
      <p:ext uri="{BB962C8B-B14F-4D97-AF65-F5344CB8AC3E}">
        <p14:creationId xmlns:p14="http://schemas.microsoft.com/office/powerpoint/2010/main" val="210065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F956900-8B21-40EB-AD81-0AF12207C67D}" type="datetimeFigureOut">
              <a:rPr lang="ru-RU" smtClean="0"/>
              <a:t>24.01.2017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BBD67DF-567E-4947-8B34-0D83440A1758}" type="slidenum">
              <a:rPr lang="ru-RU" smtClean="0"/>
              <a:t>‹#›</a:t>
            </a:fld>
            <a:endParaRPr lang="ru-RU"/>
          </a:p>
        </p:txBody>
      </p:sp>
    </p:spTree>
    <p:extLst>
      <p:ext uri="{BB962C8B-B14F-4D97-AF65-F5344CB8AC3E}">
        <p14:creationId xmlns:p14="http://schemas.microsoft.com/office/powerpoint/2010/main" val="36151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7F956900-8B21-40EB-AD81-0AF12207C67D}" type="datetimeFigureOut">
              <a:rPr lang="ru-RU" smtClean="0"/>
              <a:t>24.01.2017</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4BBD67DF-567E-4947-8B34-0D83440A1758}" type="slidenum">
              <a:rPr lang="ru-RU" smtClean="0"/>
              <a:t>‹#›</a:t>
            </a:fld>
            <a:endParaRPr lang="ru-RU"/>
          </a:p>
        </p:txBody>
      </p:sp>
    </p:spTree>
    <p:extLst>
      <p:ext uri="{BB962C8B-B14F-4D97-AF65-F5344CB8AC3E}">
        <p14:creationId xmlns:p14="http://schemas.microsoft.com/office/powerpoint/2010/main" val="350302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F956900-8B21-40EB-AD81-0AF12207C67D}" type="datetimeFigureOut">
              <a:rPr lang="ru-RU" smtClean="0"/>
              <a:t>24.01.2017</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4BBD67DF-567E-4947-8B34-0D83440A1758}" type="slidenum">
              <a:rPr lang="ru-RU" smtClean="0"/>
              <a:t>‹#›</a:t>
            </a:fld>
            <a:endParaRPr lang="ru-RU"/>
          </a:p>
        </p:txBody>
      </p:sp>
    </p:spTree>
    <p:extLst>
      <p:ext uri="{BB962C8B-B14F-4D97-AF65-F5344CB8AC3E}">
        <p14:creationId xmlns:p14="http://schemas.microsoft.com/office/powerpoint/2010/main" val="16908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7F956900-8B21-40EB-AD81-0AF12207C67D}" type="datetimeFigureOut">
              <a:rPr lang="ru-RU" smtClean="0"/>
              <a:t>24.01.2017</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4BBD67DF-567E-4947-8B34-0D83440A1758}" type="slidenum">
              <a:rPr lang="ru-RU" smtClean="0"/>
              <a:t>‹#›</a:t>
            </a:fld>
            <a:endParaRPr lang="ru-RU"/>
          </a:p>
        </p:txBody>
      </p:sp>
    </p:spTree>
    <p:extLst>
      <p:ext uri="{BB962C8B-B14F-4D97-AF65-F5344CB8AC3E}">
        <p14:creationId xmlns:p14="http://schemas.microsoft.com/office/powerpoint/2010/main" val="133666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F956900-8B21-40EB-AD81-0AF12207C67D}" type="datetimeFigureOut">
              <a:rPr lang="ru-RU" smtClean="0"/>
              <a:t>24.01.2017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BD67DF-567E-4947-8B34-0D83440A1758}" type="slidenum">
              <a:rPr lang="ru-RU" smtClean="0"/>
              <a:t>‹#›</a:t>
            </a:fld>
            <a:endParaRPr lang="ru-RU"/>
          </a:p>
        </p:txBody>
      </p:sp>
    </p:spTree>
    <p:extLst>
      <p:ext uri="{BB962C8B-B14F-4D97-AF65-F5344CB8AC3E}">
        <p14:creationId xmlns:p14="http://schemas.microsoft.com/office/powerpoint/2010/main" val="318213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F956900-8B21-40EB-AD81-0AF12207C67D}" type="datetimeFigureOut">
              <a:rPr lang="ru-RU" smtClean="0"/>
              <a:t>24.01.2017</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BBD67DF-567E-4947-8B34-0D83440A1758}" type="slidenum">
              <a:rPr lang="ru-RU" smtClean="0"/>
              <a:t>‹#›</a:t>
            </a:fld>
            <a:endParaRPr lang="ru-RU"/>
          </a:p>
        </p:txBody>
      </p:sp>
    </p:spTree>
    <p:extLst>
      <p:ext uri="{BB962C8B-B14F-4D97-AF65-F5344CB8AC3E}">
        <p14:creationId xmlns:p14="http://schemas.microsoft.com/office/powerpoint/2010/main" val="1506719680"/>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26587" y="3510950"/>
            <a:ext cx="9144000" cy="827148"/>
          </a:xfrm>
        </p:spPr>
        <p:txBody>
          <a:bodyPr>
            <a:noAutofit/>
          </a:bodyPr>
          <a:lstStyle/>
          <a:p>
            <a:r>
              <a:rPr lang="ru-RU" sz="9600" dirty="0" err="1" smtClean="0">
                <a:solidFill>
                  <a:schemeClr val="bg1"/>
                </a:solidFill>
                <a:latin typeface="Arial Black" panose="020B0A04020102020204" pitchFamily="34" charset="0"/>
                <a:cs typeface="Arial" panose="020B0604020202020204" pitchFamily="34" charset="0"/>
              </a:rPr>
              <a:t>Бр</a:t>
            </a:r>
            <a:r>
              <a:rPr lang="ru-RU" sz="9600" dirty="0" smtClean="0">
                <a:solidFill>
                  <a:schemeClr val="bg1"/>
                </a:solidFill>
                <a:latin typeface="Arial Black" panose="020B0A04020102020204" pitchFamily="34" charset="0"/>
                <a:cs typeface="Arial" panose="020B0604020202020204" pitchFamily="34" charset="0"/>
              </a:rPr>
              <a:t>      </a:t>
            </a:r>
            <a:r>
              <a:rPr lang="ru-RU" sz="9600" dirty="0" err="1" smtClean="0">
                <a:solidFill>
                  <a:schemeClr val="tx1"/>
                </a:solidFill>
                <a:latin typeface="Arial Black" panose="020B0A04020102020204" pitchFamily="34" charset="0"/>
                <a:cs typeface="Arial" panose="020B0604020202020204" pitchFamily="34" charset="0"/>
              </a:rPr>
              <a:t>ак</a:t>
            </a:r>
            <a:r>
              <a:rPr lang="ru-RU" sz="9600" dirty="0" smtClean="0">
                <a:solidFill>
                  <a:schemeClr val="tx1"/>
                </a:solidFill>
                <a:latin typeface="Arial Black" panose="020B0A04020102020204" pitchFamily="34" charset="0"/>
                <a:cs typeface="Arial" panose="020B0604020202020204" pitchFamily="34" charset="0"/>
              </a:rPr>
              <a:t>  </a:t>
            </a:r>
            <a:endParaRPr lang="ru-RU" sz="96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87671652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3600" b="1" dirty="0"/>
              <a:t>Брак по любви</a:t>
            </a:r>
            <a:r>
              <a:rPr lang="ru-RU" sz="3600" dirty="0"/>
              <a:t> — это союз двух лиц, основанный на взаимной любви, привязанности, влечении и обязательствах.</a:t>
            </a:r>
            <a:endParaRPr lang="ru-RU" sz="3600" dirty="0"/>
          </a:p>
        </p:txBody>
      </p:sp>
    </p:spTree>
    <p:extLst>
      <p:ext uri="{BB962C8B-B14F-4D97-AF65-F5344CB8AC3E}">
        <p14:creationId xmlns:p14="http://schemas.microsoft.com/office/powerpoint/2010/main" val="128816093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3600" b="1" dirty="0"/>
              <a:t>Брак по расчёту</a:t>
            </a:r>
            <a:r>
              <a:rPr lang="ru-RU" sz="3600" dirty="0"/>
              <a:t> — это брачный союз, заключаемый не по причинам отношений, семьи или любви.</a:t>
            </a:r>
            <a:endParaRPr lang="ru-RU" sz="3600" dirty="0"/>
          </a:p>
        </p:txBody>
      </p:sp>
    </p:spTree>
    <p:extLst>
      <p:ext uri="{BB962C8B-B14F-4D97-AF65-F5344CB8AC3E}">
        <p14:creationId xmlns:p14="http://schemas.microsoft.com/office/powerpoint/2010/main" val="201642104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2052919"/>
            <a:ext cx="8946541" cy="2967656"/>
          </a:xfrm>
        </p:spPr>
        <p:txBody>
          <a:bodyPr>
            <a:normAutofit/>
          </a:bodyPr>
          <a:lstStyle/>
          <a:p>
            <a:r>
              <a:rPr lang="ru-RU" sz="2400" b="1" dirty="0"/>
              <a:t>Брак по </a:t>
            </a:r>
            <a:r>
              <a:rPr lang="ru-RU" sz="2400" b="1" dirty="0" smtClean="0"/>
              <a:t>принуждению</a:t>
            </a:r>
            <a:r>
              <a:rPr lang="ru-RU" sz="2400" dirty="0"/>
              <a:t> </a:t>
            </a:r>
            <a:r>
              <a:rPr lang="ru-RU" sz="2400" dirty="0"/>
              <a:t>- это термин, применяемый для описания брачного союза, в котором одна или обе стороны женились без его или её согласия или против его или её воли при содействии их родителей или третьей стороны (свата) при подборе супруга, хотя разница между последними двумя может быть незначительной.</a:t>
            </a:r>
          </a:p>
        </p:txBody>
      </p:sp>
    </p:spTree>
    <p:extLst>
      <p:ext uri="{BB962C8B-B14F-4D97-AF65-F5344CB8AC3E}">
        <p14:creationId xmlns:p14="http://schemas.microsoft.com/office/powerpoint/2010/main" val="364668809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2052919"/>
            <a:ext cx="8946541" cy="3028040"/>
          </a:xfrm>
        </p:spPr>
        <p:txBody>
          <a:bodyPr>
            <a:normAutofit/>
          </a:bodyPr>
          <a:lstStyle/>
          <a:p>
            <a:r>
              <a:rPr lang="ru-RU" sz="3600" b="1" dirty="0"/>
              <a:t>Брак «по залёту»</a:t>
            </a:r>
            <a:r>
              <a:rPr lang="ru-RU" sz="3600" dirty="0"/>
              <a:t> — это вид брака по принуждению в случае незапланированной беременности.</a:t>
            </a:r>
            <a:endParaRPr lang="ru-RU" sz="3600" dirty="0"/>
          </a:p>
        </p:txBody>
      </p:sp>
    </p:spTree>
    <p:extLst>
      <p:ext uri="{BB962C8B-B14F-4D97-AF65-F5344CB8AC3E}">
        <p14:creationId xmlns:p14="http://schemas.microsoft.com/office/powerpoint/2010/main" val="101025140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3200" b="1" dirty="0"/>
              <a:t>Фиктивный брак</a:t>
            </a:r>
            <a:r>
              <a:rPr lang="ru-RU" sz="3200" dirty="0"/>
              <a:t> — притворная регистрация брака без намерения обеих сторон или одной из них создать семью.</a:t>
            </a:r>
            <a:endParaRPr lang="ru-RU" sz="3200" dirty="0"/>
          </a:p>
        </p:txBody>
      </p:sp>
    </p:spTree>
    <p:extLst>
      <p:ext uri="{BB962C8B-B14F-4D97-AF65-F5344CB8AC3E}">
        <p14:creationId xmlns:p14="http://schemas.microsoft.com/office/powerpoint/2010/main" val="326388837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7433" y="2052918"/>
            <a:ext cx="8946541" cy="4195481"/>
          </a:xfrm>
        </p:spPr>
        <p:txBody>
          <a:bodyPr>
            <a:normAutofit/>
          </a:bodyPr>
          <a:lstStyle/>
          <a:p>
            <a:r>
              <a:rPr lang="ru-RU" sz="3600" b="1" dirty="0"/>
              <a:t>Компенсационный </a:t>
            </a:r>
            <a:r>
              <a:rPr lang="ru-RU" sz="3600" b="1" dirty="0" smtClean="0"/>
              <a:t>брак </a:t>
            </a:r>
            <a:r>
              <a:rPr lang="ru-RU" sz="3600" dirty="0" smtClean="0"/>
              <a:t>— </a:t>
            </a:r>
            <a:r>
              <a:rPr lang="ru-RU" sz="3600" dirty="0"/>
              <a:t>это традиционная практика браков по принуждению девушек для решения межплеменных распрей </a:t>
            </a:r>
            <a:endParaRPr lang="ru-RU" sz="3600" dirty="0"/>
          </a:p>
        </p:txBody>
      </p:sp>
    </p:spTree>
    <p:extLst>
      <p:ext uri="{BB962C8B-B14F-4D97-AF65-F5344CB8AC3E}">
        <p14:creationId xmlns:p14="http://schemas.microsoft.com/office/powerpoint/2010/main" val="229772993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3600" b="1" dirty="0"/>
              <a:t>Политический брак</a:t>
            </a:r>
            <a:r>
              <a:rPr lang="ru-RU" sz="3600" dirty="0"/>
              <a:t> — брак, заключённый из соображений политической выгоды.</a:t>
            </a:r>
            <a:endParaRPr lang="ru-RU" sz="3600" dirty="0"/>
          </a:p>
        </p:txBody>
      </p:sp>
    </p:spTree>
    <p:extLst>
      <p:ext uri="{BB962C8B-B14F-4D97-AF65-F5344CB8AC3E}">
        <p14:creationId xmlns:p14="http://schemas.microsoft.com/office/powerpoint/2010/main" val="85281601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3200" b="1" dirty="0"/>
              <a:t>«Белый брак»</a:t>
            </a:r>
            <a:r>
              <a:rPr lang="ru-RU" sz="3200" dirty="0"/>
              <a:t> — брак, вступая в который, супруги сознательно отказываются от сексуальных отношений, преследуя исключительно духовные цели.</a:t>
            </a:r>
            <a:endParaRPr lang="ru-RU" sz="3200" dirty="0"/>
          </a:p>
        </p:txBody>
      </p:sp>
    </p:spTree>
    <p:extLst>
      <p:ext uri="{BB962C8B-B14F-4D97-AF65-F5344CB8AC3E}">
        <p14:creationId xmlns:p14="http://schemas.microsoft.com/office/powerpoint/2010/main" val="122531863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3600" b="1" dirty="0"/>
              <a:t>Брак по заданию</a:t>
            </a:r>
            <a:r>
              <a:rPr lang="ru-RU" sz="3600" dirty="0"/>
              <a:t> — брак, заключённый агентами спецслужб по заданию руководства.</a:t>
            </a:r>
            <a:endParaRPr lang="ru-RU" sz="3600" dirty="0"/>
          </a:p>
        </p:txBody>
      </p:sp>
    </p:spTree>
    <p:extLst>
      <p:ext uri="{BB962C8B-B14F-4D97-AF65-F5344CB8AC3E}">
        <p14:creationId xmlns:p14="http://schemas.microsoft.com/office/powerpoint/2010/main" val="182930453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4953"/>
          <a:stretch/>
        </p:blipFill>
        <p:spPr>
          <a:xfrm>
            <a:off x="0" y="0"/>
            <a:ext cx="12192000" cy="6866626"/>
          </a:xfrm>
        </p:spPr>
      </p:pic>
      <p:sp>
        <p:nvSpPr>
          <p:cNvPr id="2" name="Заголовок 1"/>
          <p:cNvSpPr>
            <a:spLocks noGrp="1"/>
          </p:cNvSpPr>
          <p:nvPr>
            <p:ph type="title"/>
          </p:nvPr>
        </p:nvSpPr>
        <p:spPr>
          <a:xfrm>
            <a:off x="214790" y="176672"/>
            <a:ext cx="9404723" cy="1400530"/>
          </a:xfrm>
        </p:spPr>
        <p:txBody>
          <a:bodyPr/>
          <a:lstStyle/>
          <a:p>
            <a:r>
              <a:rPr lang="ru-RU" dirty="0"/>
              <a:t>Брачный возраст</a:t>
            </a:r>
            <a:br>
              <a:rPr lang="ru-RU" dirty="0"/>
            </a:br>
            <a:endParaRPr lang="ru-RU" dirty="0"/>
          </a:p>
        </p:txBody>
      </p:sp>
    </p:spTree>
    <p:extLst>
      <p:ext uri="{BB962C8B-B14F-4D97-AF65-F5344CB8AC3E}">
        <p14:creationId xmlns:p14="http://schemas.microsoft.com/office/powerpoint/2010/main" val="87242151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2595595" y="3259947"/>
            <a:ext cx="7595086" cy="1400530"/>
          </a:xfrm>
        </p:spPr>
        <p:txBody>
          <a:bodyPr>
            <a:normAutofit fontScale="90000"/>
          </a:bodyPr>
          <a:lstStyle/>
          <a:p>
            <a:pPr algn="ctr"/>
            <a:r>
              <a:rPr lang="ru-RU" b="1" dirty="0">
                <a:solidFill>
                  <a:schemeClr val="bg2"/>
                </a:solidFill>
              </a:rPr>
              <a:t>Виды брака по отношению к законодательству</a:t>
            </a:r>
            <a:r>
              <a:rPr lang="ru-RU" dirty="0"/>
              <a:t/>
            </a:r>
            <a:br>
              <a:rPr lang="ru-RU" dirty="0"/>
            </a:br>
            <a:endParaRPr lang="ru-RU" dirty="0"/>
          </a:p>
        </p:txBody>
      </p:sp>
      <p:sp>
        <p:nvSpPr>
          <p:cNvPr id="3" name="Объект 2"/>
          <p:cNvSpPr>
            <a:spLocks noGrp="1"/>
          </p:cNvSpPr>
          <p:nvPr>
            <p:ph idx="1"/>
          </p:nvPr>
        </p:nvSpPr>
        <p:spPr>
          <a:xfrm>
            <a:off x="1279585" y="5904895"/>
            <a:ext cx="4689894" cy="897231"/>
          </a:xfrm>
        </p:spPr>
        <p:txBody>
          <a:bodyPr>
            <a:normAutofit fontScale="85000" lnSpcReduction="20000"/>
          </a:bodyPr>
          <a:lstStyle/>
          <a:p>
            <a:r>
              <a:rPr lang="ru-RU" b="1" dirty="0">
                <a:solidFill>
                  <a:schemeClr val="bg1"/>
                </a:solidFill>
              </a:rPr>
              <a:t>Зарегистрированный </a:t>
            </a:r>
            <a:r>
              <a:rPr lang="ru-RU" b="1" dirty="0" smtClean="0">
                <a:solidFill>
                  <a:schemeClr val="bg1"/>
                </a:solidFill>
              </a:rPr>
              <a:t>гражданский </a:t>
            </a:r>
            <a:r>
              <a:rPr lang="ru-RU" b="1" dirty="0">
                <a:solidFill>
                  <a:schemeClr val="bg1"/>
                </a:solidFill>
              </a:rPr>
              <a:t>брак </a:t>
            </a:r>
            <a:endParaRPr lang="ru-RU" b="1" dirty="0" smtClean="0">
              <a:solidFill>
                <a:schemeClr val="bg1"/>
              </a:solidFill>
            </a:endParaRPr>
          </a:p>
          <a:p>
            <a:r>
              <a:rPr lang="ru-RU" b="1" dirty="0">
                <a:solidFill>
                  <a:schemeClr val="bg1"/>
                </a:solidFill>
              </a:rPr>
              <a:t>Церковный брак </a:t>
            </a:r>
            <a:endParaRPr lang="ru-RU" b="1" dirty="0" smtClean="0">
              <a:solidFill>
                <a:schemeClr val="bg1"/>
              </a:solidFill>
            </a:endParaRPr>
          </a:p>
          <a:p>
            <a:pPr marL="0" indent="0">
              <a:buNone/>
            </a:pPr>
            <a:endParaRPr lang="ru-RU" dirty="0"/>
          </a:p>
        </p:txBody>
      </p:sp>
      <p:sp>
        <p:nvSpPr>
          <p:cNvPr id="9" name="Объект 2"/>
          <p:cNvSpPr txBox="1">
            <a:spLocks/>
          </p:cNvSpPr>
          <p:nvPr/>
        </p:nvSpPr>
        <p:spPr>
          <a:xfrm>
            <a:off x="6108467" y="5904894"/>
            <a:ext cx="4689894" cy="897231"/>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ru-RU" b="1" dirty="0">
                <a:solidFill>
                  <a:schemeClr val="bg1"/>
                </a:solidFill>
              </a:rPr>
              <a:t>Фактический брак</a:t>
            </a:r>
          </a:p>
          <a:p>
            <a:r>
              <a:rPr lang="ru-RU" b="1" dirty="0">
                <a:solidFill>
                  <a:schemeClr val="bg1"/>
                </a:solidFill>
              </a:rPr>
              <a:t>Гражданские партнёрства и союзы</a:t>
            </a:r>
          </a:p>
          <a:p>
            <a:pPr marL="0" indent="0">
              <a:buFont typeface="Wingdings 3" charset="2"/>
              <a:buNone/>
            </a:pPr>
            <a:endParaRPr lang="ru-RU" dirty="0"/>
          </a:p>
        </p:txBody>
      </p:sp>
    </p:spTree>
    <p:extLst>
      <p:ext uri="{BB962C8B-B14F-4D97-AF65-F5344CB8AC3E}">
        <p14:creationId xmlns:p14="http://schemas.microsoft.com/office/powerpoint/2010/main" val="7877463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Готовность молодёжи к браку</a:t>
            </a:r>
            <a:br>
              <a:rPr lang="ru-RU" dirty="0"/>
            </a:br>
            <a:endParaRPr lang="ru-RU" dirty="0"/>
          </a:p>
        </p:txBody>
      </p:sp>
      <p:sp>
        <p:nvSpPr>
          <p:cNvPr id="3" name="Объект 2"/>
          <p:cNvSpPr>
            <a:spLocks noGrp="1"/>
          </p:cNvSpPr>
          <p:nvPr>
            <p:ph idx="1"/>
          </p:nvPr>
        </p:nvSpPr>
        <p:spPr/>
        <p:txBody>
          <a:bodyPr/>
          <a:lstStyle/>
          <a:p>
            <a:r>
              <a:rPr lang="ru-RU" b="1" dirty="0"/>
              <a:t>Физическая зрелость</a:t>
            </a:r>
            <a:r>
              <a:rPr lang="ru-RU" dirty="0" smtClean="0"/>
              <a:t>.</a:t>
            </a:r>
          </a:p>
          <a:p>
            <a:r>
              <a:rPr lang="ru-RU" b="1" dirty="0"/>
              <a:t>Социальная зрелость</a:t>
            </a:r>
            <a:r>
              <a:rPr lang="ru-RU" dirty="0" smtClean="0"/>
              <a:t>.</a:t>
            </a:r>
          </a:p>
          <a:p>
            <a:r>
              <a:rPr lang="ru-RU" b="1" dirty="0"/>
              <a:t>Этико-психологическая готовность к браку</a:t>
            </a:r>
            <a:r>
              <a:rPr lang="ru-RU" dirty="0"/>
              <a:t>.</a:t>
            </a:r>
            <a:endParaRPr lang="ru-RU" dirty="0"/>
          </a:p>
        </p:txBody>
      </p:sp>
    </p:spTree>
    <p:extLst>
      <p:ext uri="{BB962C8B-B14F-4D97-AF65-F5344CB8AC3E}">
        <p14:creationId xmlns:p14="http://schemas.microsoft.com/office/powerpoint/2010/main" val="102421584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Расторжение брака</a:t>
            </a:r>
            <a:br>
              <a:rPr lang="ru-RU" dirty="0"/>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6110" y="1937527"/>
            <a:ext cx="3848251" cy="2357928"/>
          </a:xfr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6501" t="9424" r="6276" b="9121"/>
          <a:stretch/>
        </p:blipFill>
        <p:spPr>
          <a:xfrm>
            <a:off x="646110" y="4379734"/>
            <a:ext cx="3848251" cy="235792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4155" y="3394436"/>
            <a:ext cx="103690" cy="69127"/>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3205" y="1937527"/>
            <a:ext cx="6812069" cy="4800135"/>
          </a:xfrm>
          <a:prstGeom prst="rect">
            <a:avLst/>
          </a:prstGeom>
        </p:spPr>
      </p:pic>
    </p:spTree>
    <p:extLst>
      <p:ext uri="{BB962C8B-B14F-4D97-AF65-F5344CB8AC3E}">
        <p14:creationId xmlns:p14="http://schemas.microsoft.com/office/powerpoint/2010/main" val="134053780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 законодательстве государств</a:t>
            </a:r>
            <a:br>
              <a:rPr lang="ru-RU" dirty="0"/>
            </a:br>
            <a:endParaRPr lang="ru-RU" dirty="0"/>
          </a:p>
        </p:txBody>
      </p:sp>
      <p:sp>
        <p:nvSpPr>
          <p:cNvPr id="3" name="Объект 2"/>
          <p:cNvSpPr>
            <a:spLocks noGrp="1"/>
          </p:cNvSpPr>
          <p:nvPr>
            <p:ph idx="1"/>
          </p:nvPr>
        </p:nvSpPr>
        <p:spPr/>
        <p:txBody>
          <a:bodyPr>
            <a:normAutofit lnSpcReduction="10000"/>
          </a:bodyPr>
          <a:lstStyle/>
          <a:p>
            <a:r>
              <a:rPr lang="ru-RU" dirty="0"/>
              <a:t>Брак — это добровольный союз. Для заключения брака необходимо свободно и добровольно выраженное взаимное согласие лиц, вступающих в брак.</a:t>
            </a:r>
          </a:p>
          <a:p>
            <a:r>
              <a:rPr lang="ru-RU" dirty="0"/>
              <a:t>Брак — это союз мужчины и женщины, поскольку в Российской Федерации признаётся и охраняется государством союз только между мужчиной и женщиной.</a:t>
            </a:r>
          </a:p>
          <a:p>
            <a:r>
              <a:rPr lang="ru-RU" dirty="0"/>
              <a:t>Брак — это равноправный союз, что предполагает наличие равных прав и обязанностей у каждого из супругов в браке.</a:t>
            </a:r>
          </a:p>
          <a:p>
            <a:r>
              <a:rPr lang="ru-RU" dirty="0"/>
              <a:t>Брак — это союз, заключённый с соблюдением определённых правил, установленных законом. Оформление брака должным образом является доказательством вступления граждан в брачную общность, которую государство берёт под свою защиту.</a:t>
            </a:r>
          </a:p>
          <a:p>
            <a:endParaRPr lang="ru-RU" dirty="0"/>
          </a:p>
        </p:txBody>
      </p:sp>
    </p:spTree>
    <p:extLst>
      <p:ext uri="{BB962C8B-B14F-4D97-AF65-F5344CB8AC3E}">
        <p14:creationId xmlns:p14="http://schemas.microsoft.com/office/powerpoint/2010/main" val="311352009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Условием заключения брака являются:</a:t>
            </a:r>
            <a:endParaRPr lang="ru-RU" dirty="0"/>
          </a:p>
        </p:txBody>
      </p:sp>
      <p:sp>
        <p:nvSpPr>
          <p:cNvPr id="3" name="Объект 2"/>
          <p:cNvSpPr>
            <a:spLocks noGrp="1"/>
          </p:cNvSpPr>
          <p:nvPr>
            <p:ph idx="1"/>
          </p:nvPr>
        </p:nvSpPr>
        <p:spPr/>
        <p:txBody>
          <a:bodyPr/>
          <a:lstStyle/>
          <a:p>
            <a:r>
              <a:rPr lang="ru-RU" dirty="0"/>
              <a:t>добровольное согласие лиц, желающих заключить брак;</a:t>
            </a:r>
          </a:p>
          <a:p>
            <a:r>
              <a:rPr lang="ru-RU" dirty="0"/>
              <a:t>достижение лицами, желающими заключить брак, брачного возраста (по общему правилу — восемнадцать лет, но можно заключить брак в возрасте от 16 до 18 лет, при наличии согласия органов местного самоуправления, а также возраст может быть снижен в случае, если субъектом РФ будет принят закон о снижении брачного возраста, семейное законодательство РФ не устанавливает предел, до какого можно снижать брачный возраст, поэтому у каждого субъекта свои НПА по этому поводу).</a:t>
            </a:r>
          </a:p>
          <a:p>
            <a:endParaRPr lang="ru-RU" dirty="0"/>
          </a:p>
        </p:txBody>
      </p:sp>
    </p:spTree>
    <p:extLst>
      <p:ext uri="{BB962C8B-B14F-4D97-AF65-F5344CB8AC3E}">
        <p14:creationId xmlns:p14="http://schemas.microsoft.com/office/powerpoint/2010/main" val="334421440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 России не допускается заключение брака </a:t>
            </a:r>
            <a:endParaRPr lang="ru-RU" dirty="0"/>
          </a:p>
        </p:txBody>
      </p:sp>
      <p:sp>
        <p:nvSpPr>
          <p:cNvPr id="3" name="Объект 2"/>
          <p:cNvSpPr>
            <a:spLocks noGrp="1"/>
          </p:cNvSpPr>
          <p:nvPr>
            <p:ph idx="1"/>
          </p:nvPr>
        </p:nvSpPr>
        <p:spPr/>
        <p:txBody>
          <a:bodyPr/>
          <a:lstStyle/>
          <a:p>
            <a:r>
              <a:rPr lang="ru-RU" dirty="0"/>
              <a:t>если одно из лиц уже состоит в зарегистрированном браке;</a:t>
            </a:r>
          </a:p>
          <a:p>
            <a:r>
              <a:rPr lang="ru-RU" dirty="0"/>
              <a:t>между близкими родственниками (родителями и детьми, дедушкой, бабушкой и внуками, полнородными и </a:t>
            </a:r>
            <a:r>
              <a:rPr lang="ru-RU" dirty="0" err="1"/>
              <a:t>неполнородными</a:t>
            </a:r>
            <a:r>
              <a:rPr lang="ru-RU" dirty="0"/>
              <a:t> братьями и сёстрами;</a:t>
            </a:r>
          </a:p>
          <a:p>
            <a:r>
              <a:rPr lang="ru-RU" dirty="0"/>
              <a:t>между усыновителями и усыновлёнными;</a:t>
            </a:r>
          </a:p>
          <a:p>
            <a:r>
              <a:rPr lang="ru-RU" dirty="0"/>
              <a:t>если хотя бы одно лицо признано судом недееспособным вследствие психического расстройства.</a:t>
            </a:r>
          </a:p>
          <a:p>
            <a:endParaRPr lang="ru-RU" dirty="0"/>
          </a:p>
        </p:txBody>
      </p:sp>
    </p:spTree>
    <p:extLst>
      <p:ext uri="{BB962C8B-B14F-4D97-AF65-F5344CB8AC3E}">
        <p14:creationId xmlns:p14="http://schemas.microsoft.com/office/powerpoint/2010/main" val="37580209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847" y="2695586"/>
            <a:ext cx="11094440" cy="1367456"/>
          </a:xfrm>
        </p:spPr>
        <p:txBody>
          <a:bodyPr/>
          <a:lstStyle/>
          <a:p>
            <a:pPr algn="ctr"/>
            <a:r>
              <a:rPr lang="ru-RU" dirty="0"/>
              <a:t>Особенности регистрации заключения брака с иностранными гражданами</a:t>
            </a:r>
          </a:p>
        </p:txBody>
      </p:sp>
    </p:spTree>
    <p:extLst>
      <p:ext uri="{BB962C8B-B14F-4D97-AF65-F5344CB8AC3E}">
        <p14:creationId xmlns:p14="http://schemas.microsoft.com/office/powerpoint/2010/main" val="99514599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8036" y="2781850"/>
            <a:ext cx="9404723" cy="1400530"/>
          </a:xfrm>
        </p:spPr>
        <p:txBody>
          <a:bodyPr/>
          <a:lstStyle/>
          <a:p>
            <a:pPr algn="ctr"/>
            <a:r>
              <a:rPr lang="ru-RU" dirty="0"/>
              <a:t>Признание браков, заключённых за рубежом</a:t>
            </a:r>
          </a:p>
        </p:txBody>
      </p:sp>
    </p:spTree>
    <p:extLst>
      <p:ext uri="{BB962C8B-B14F-4D97-AF65-F5344CB8AC3E}">
        <p14:creationId xmlns:p14="http://schemas.microsoft.com/office/powerpoint/2010/main" val="75055712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7597" y="2902620"/>
            <a:ext cx="9404723" cy="1400530"/>
          </a:xfrm>
        </p:spPr>
        <p:txBody>
          <a:bodyPr/>
          <a:lstStyle/>
          <a:p>
            <a:pPr algn="ctr"/>
            <a:r>
              <a:rPr lang="ru-RU" dirty="0"/>
              <a:t>Попытки легализации однополых браков</a:t>
            </a:r>
          </a:p>
        </p:txBody>
      </p:sp>
    </p:spTree>
    <p:extLst>
      <p:ext uri="{BB962C8B-B14F-4D97-AF65-F5344CB8AC3E}">
        <p14:creationId xmlns:p14="http://schemas.microsoft.com/office/powerpoint/2010/main" val="47551682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Задача </a:t>
            </a:r>
            <a:endParaRPr lang="ru-RU" dirty="0"/>
          </a:p>
        </p:txBody>
      </p:sp>
      <p:sp>
        <p:nvSpPr>
          <p:cNvPr id="3" name="Объект 2"/>
          <p:cNvSpPr>
            <a:spLocks noGrp="1"/>
          </p:cNvSpPr>
          <p:nvPr>
            <p:ph idx="1"/>
          </p:nvPr>
        </p:nvSpPr>
        <p:spPr/>
        <p:txBody>
          <a:bodyPr>
            <a:normAutofit fontScale="85000" lnSpcReduction="10000"/>
          </a:bodyPr>
          <a:lstStyle/>
          <a:p>
            <a:pPr marL="0" indent="0">
              <a:buNone/>
            </a:pPr>
            <a:r>
              <a:rPr lang="ru-RU" dirty="0"/>
              <a:t>В суд по месту жительства обратилась гражданка Крамаренко с иском о признании недействительным брака с гражданином Петровым.</a:t>
            </a:r>
          </a:p>
          <a:p>
            <a:pPr marL="0" indent="0">
              <a:buNone/>
            </a:pPr>
            <a:r>
              <a:rPr lang="ru-RU" dirty="0"/>
              <a:t>В исковом заявлении указывалось, что ответчик вступил в брак без намерения создать семью и руководствовался лишь желанием получить прописку в г. Москве. Ввиду этого, между супругами отсутствует чувство любви, сложились неприязненные отношения, а ответчик собирается в ближайшее время разделить жилую площадь через суд.</a:t>
            </a:r>
          </a:p>
          <a:p>
            <a:pPr marL="0" indent="0">
              <a:buNone/>
            </a:pPr>
            <a:r>
              <a:rPr lang="ru-RU" dirty="0"/>
              <a:t>Петров возражал против предъявленных требований. Он пояснил суду, что вступил в брак по любви, но в последствии между супругами по вине истицы начались разлады. Ответчик также указал, что с истицей они прожили совместно 2,5 года, он всегда приносил зарплату домой, заботился о жене и ее малолетнем сыне от первого брака. Ввиду возникших неприязненных отношений между ним и женой и невозможностью из-за этого совместного проживания, он действительно собирается разделить их жилую площадь.</a:t>
            </a:r>
          </a:p>
        </p:txBody>
      </p:sp>
    </p:spTree>
    <p:extLst>
      <p:ext uri="{BB962C8B-B14F-4D97-AF65-F5344CB8AC3E}">
        <p14:creationId xmlns:p14="http://schemas.microsoft.com/office/powerpoint/2010/main" val="1238972888"/>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51553" y="2484240"/>
            <a:ext cx="8946541" cy="655776"/>
          </a:xfrm>
        </p:spPr>
        <p:txBody>
          <a:bodyPr/>
          <a:lstStyle/>
          <a:p>
            <a:pPr marL="0" indent="0">
              <a:buNone/>
            </a:pPr>
            <a:r>
              <a:rPr lang="ru-RU" dirty="0" smtClean="0"/>
              <a:t>Какое </a:t>
            </a:r>
            <a:r>
              <a:rPr lang="ru-RU" dirty="0"/>
              <a:t>решение должен принять суд по иску Крамаренко</a:t>
            </a:r>
            <a:r>
              <a:rPr lang="ru-RU" dirty="0" smtClean="0"/>
              <a:t>?</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172135903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Особые формы брака</a:t>
            </a:r>
            <a:br>
              <a:rPr lang="ru-RU" b="1" dirty="0"/>
            </a:br>
            <a:endParaRPr lang="ru-RU" dirty="0"/>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5796" y="1853248"/>
            <a:ext cx="6825352" cy="4547552"/>
          </a:xfrm>
        </p:spPr>
      </p:pic>
    </p:spTree>
    <p:extLst>
      <p:ext uri="{BB962C8B-B14F-4D97-AF65-F5344CB8AC3E}">
        <p14:creationId xmlns:p14="http://schemas.microsoft.com/office/powerpoint/2010/main" val="195114316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7432" y="2635201"/>
            <a:ext cx="9404723" cy="1400530"/>
          </a:xfrm>
        </p:spPr>
        <p:txBody>
          <a:bodyPr/>
          <a:lstStyle/>
          <a:p>
            <a:pPr algn="ctr"/>
            <a:r>
              <a:rPr lang="ru-RU" sz="7200" dirty="0" smtClean="0"/>
              <a:t>Семейное </a:t>
            </a:r>
            <a:r>
              <a:rPr lang="ru-RU" sz="7200" b="1" dirty="0" smtClean="0"/>
              <a:t>право</a:t>
            </a:r>
            <a:endParaRPr lang="ru-RU" sz="7200" b="1" dirty="0"/>
          </a:p>
        </p:txBody>
      </p:sp>
    </p:spTree>
    <p:extLst>
      <p:ext uri="{BB962C8B-B14F-4D97-AF65-F5344CB8AC3E}">
        <p14:creationId xmlns:p14="http://schemas.microsoft.com/office/powerpoint/2010/main" val="266492247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4000" b="1" dirty="0"/>
              <a:t>Полигиния (многожёнство) </a:t>
            </a:r>
            <a:r>
              <a:rPr lang="ru-RU" sz="4000" dirty="0"/>
              <a:t>— одновременное состояние мужчины в браке с несколькими женщинами. </a:t>
            </a:r>
          </a:p>
        </p:txBody>
      </p:sp>
    </p:spTree>
    <p:extLst>
      <p:ext uri="{BB962C8B-B14F-4D97-AF65-F5344CB8AC3E}">
        <p14:creationId xmlns:p14="http://schemas.microsoft.com/office/powerpoint/2010/main" val="121556577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2052918"/>
            <a:ext cx="8946541" cy="2165399"/>
          </a:xfrm>
        </p:spPr>
        <p:txBody>
          <a:bodyPr>
            <a:normAutofit/>
          </a:bodyPr>
          <a:lstStyle/>
          <a:p>
            <a:r>
              <a:rPr lang="ru-RU" sz="4000" b="1" dirty="0"/>
              <a:t>Полиандрия</a:t>
            </a:r>
            <a:r>
              <a:rPr lang="ru-RU" sz="4000" dirty="0"/>
              <a:t> — одновременное состояние женщины в браке с несколькими мужчинами. </a:t>
            </a:r>
            <a:endParaRPr lang="ru-RU" sz="4000" dirty="0"/>
          </a:p>
        </p:txBody>
      </p:sp>
    </p:spTree>
    <p:extLst>
      <p:ext uri="{BB962C8B-B14F-4D97-AF65-F5344CB8AC3E}">
        <p14:creationId xmlns:p14="http://schemas.microsoft.com/office/powerpoint/2010/main" val="331819559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2052919"/>
            <a:ext cx="8946541" cy="2803754"/>
          </a:xfrm>
        </p:spPr>
        <p:txBody>
          <a:bodyPr>
            <a:normAutofit/>
          </a:bodyPr>
          <a:lstStyle/>
          <a:p>
            <a:r>
              <a:rPr lang="ru-RU" sz="4000" b="1" dirty="0"/>
              <a:t>Временный брак</a:t>
            </a:r>
            <a:r>
              <a:rPr lang="ru-RU" sz="4000" dirty="0"/>
              <a:t> — в отдельных странах законодательство признаёт его юридическую силу</a:t>
            </a:r>
            <a:r>
              <a:rPr lang="ru-RU" sz="4000" dirty="0" smtClean="0"/>
              <a:t>.</a:t>
            </a:r>
            <a:endParaRPr lang="ru-RU" sz="4000" dirty="0"/>
          </a:p>
        </p:txBody>
      </p:sp>
    </p:spTree>
    <p:extLst>
      <p:ext uri="{BB962C8B-B14F-4D97-AF65-F5344CB8AC3E}">
        <p14:creationId xmlns:p14="http://schemas.microsoft.com/office/powerpoint/2010/main" val="216429926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2018412"/>
            <a:ext cx="8946541" cy="1794463"/>
          </a:xfrm>
        </p:spPr>
        <p:txBody>
          <a:bodyPr>
            <a:normAutofit/>
          </a:bodyPr>
          <a:lstStyle/>
          <a:p>
            <a:r>
              <a:rPr lang="ru-RU" sz="4000" b="1" dirty="0"/>
              <a:t>Однополый брак</a:t>
            </a:r>
            <a:r>
              <a:rPr lang="ru-RU" sz="4000" dirty="0"/>
              <a:t> — брак между лицами одного пола. </a:t>
            </a:r>
            <a:endParaRPr lang="ru-RU" sz="4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219" y="3547613"/>
            <a:ext cx="4538363" cy="3209822"/>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36245" t="9160" r="24624" b="39272"/>
          <a:stretch/>
        </p:blipFill>
        <p:spPr>
          <a:xfrm rot="20369548">
            <a:off x="3036292" y="3493045"/>
            <a:ext cx="975945" cy="114932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2681245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Виды брака по цели заключения</a:t>
            </a:r>
            <a:br>
              <a:rPr lang="ru-RU" dirty="0"/>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8863" y="1853248"/>
            <a:ext cx="7079217" cy="4717634"/>
          </a:xfrm>
        </p:spPr>
      </p:pic>
    </p:spTree>
    <p:extLst>
      <p:ext uri="{BB962C8B-B14F-4D97-AF65-F5344CB8AC3E}">
        <p14:creationId xmlns:p14="http://schemas.microsoft.com/office/powerpoint/2010/main" val="189490558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Autofit/>
          </a:bodyPr>
          <a:lstStyle/>
          <a:p>
            <a:r>
              <a:rPr lang="ru-RU" sz="3600" b="1" dirty="0"/>
              <a:t>Брак по договорённости — </a:t>
            </a:r>
            <a:r>
              <a:rPr lang="ru-RU" sz="3600" dirty="0"/>
              <a:t>это практика, в которой кто-то, кроме самой пары, делает подбор жениха или невесты, тем временем укорачивая или вовсе опуская процесс ухаживания.</a:t>
            </a:r>
            <a:r>
              <a:rPr lang="ru-RU" sz="3600" b="1" dirty="0"/>
              <a:t> </a:t>
            </a:r>
            <a:endParaRPr lang="ru-RU" sz="3600" dirty="0"/>
          </a:p>
        </p:txBody>
      </p:sp>
    </p:spTree>
    <p:extLst>
      <p:ext uri="{BB962C8B-B14F-4D97-AF65-F5344CB8AC3E}">
        <p14:creationId xmlns:p14="http://schemas.microsoft.com/office/powerpoint/2010/main" val="2623209212"/>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709</TotalTime>
  <Words>611</Words>
  <Application>Microsoft Office PowerPoint</Application>
  <PresentationFormat>Широкоэкранный</PresentationFormat>
  <Paragraphs>50</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Arial Black</vt:lpstr>
      <vt:lpstr>Century Gothic</vt:lpstr>
      <vt:lpstr>Wingdings 3</vt:lpstr>
      <vt:lpstr>Ион</vt:lpstr>
      <vt:lpstr>Бр      ак  </vt:lpstr>
      <vt:lpstr>Виды брака по отношению к законодательству </vt:lpstr>
      <vt:lpstr>Особые формы брака </vt:lpstr>
      <vt:lpstr>Презентация PowerPoint</vt:lpstr>
      <vt:lpstr>Презентация PowerPoint</vt:lpstr>
      <vt:lpstr>Презентация PowerPoint</vt:lpstr>
      <vt:lpstr>Презентация PowerPoint</vt:lpstr>
      <vt:lpstr>Виды брака по цели заключения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Брачный возраст </vt:lpstr>
      <vt:lpstr>Готовность молодёжи к браку </vt:lpstr>
      <vt:lpstr>Расторжение брака </vt:lpstr>
      <vt:lpstr>В законодательстве государств </vt:lpstr>
      <vt:lpstr>Условием заключения брака являются:</vt:lpstr>
      <vt:lpstr>В России не допускается заключение брака </vt:lpstr>
      <vt:lpstr>Особенности регистрации заключения брака с иностранными гражданами</vt:lpstr>
      <vt:lpstr>Признание браков, заключённых за рубежом</vt:lpstr>
      <vt:lpstr>Попытки легализации однополых браков</vt:lpstr>
      <vt:lpstr>Задача </vt:lpstr>
      <vt:lpstr>Презентация PowerPoint</vt:lpstr>
      <vt:lpstr>Семейное право</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Бр      ак  </dc:title>
  <dc:creator>Алексей Крайнов</dc:creator>
  <cp:lastModifiedBy>Алексей Крайнов</cp:lastModifiedBy>
  <cp:revision>14</cp:revision>
  <dcterms:created xsi:type="dcterms:W3CDTF">2017-01-24T17:53:26Z</dcterms:created>
  <dcterms:modified xsi:type="dcterms:W3CDTF">2017-01-25T05:42:49Z</dcterms:modified>
</cp:coreProperties>
</file>